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4"/>
  </p:notesMasterIdLst>
  <p:sldIdLst>
    <p:sldId id="261" r:id="rId2"/>
    <p:sldId id="262" r:id="rId3"/>
  </p:sldIdLst>
  <p:sldSz cx="7775575" cy="10907713"/>
  <p:notesSz cx="6807200" cy="99393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8564"/>
    <a:srgbClr val="D4E9D8"/>
    <a:srgbClr val="A0B2A9"/>
    <a:srgbClr val="EE859A"/>
    <a:srgbClr val="6B7770"/>
    <a:srgbClr val="B8CBBE"/>
    <a:srgbClr val="40A1BE"/>
    <a:srgbClr val="EEF4F8"/>
    <a:srgbClr val="A49DC6"/>
    <a:srgbClr val="A744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43" autoAdjust="0"/>
    <p:restoredTop sz="86418"/>
  </p:normalViewPr>
  <p:slideViewPr>
    <p:cSldViewPr snapToGrid="0">
      <p:cViewPr varScale="1">
        <p:scale>
          <a:sx n="71" d="100"/>
          <a:sy n="71" d="100"/>
        </p:scale>
        <p:origin x="3414" y="78"/>
      </p:cViewPr>
      <p:guideLst>
        <p:guide orient="horz" pos="3435"/>
        <p:guide pos="2449"/>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6" cy="498693"/>
          </a:xfrm>
          <a:prstGeom prst="rect">
            <a:avLst/>
          </a:prstGeom>
        </p:spPr>
        <p:txBody>
          <a:bodyPr vert="horz" lIns="91577" tIns="45788" rIns="91577" bIns="4578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0"/>
            <a:ext cx="2949786" cy="498693"/>
          </a:xfrm>
          <a:prstGeom prst="rect">
            <a:avLst/>
          </a:prstGeom>
        </p:spPr>
        <p:txBody>
          <a:bodyPr vert="horz" lIns="91577" tIns="45788" rIns="91577" bIns="45788" rtlCol="0"/>
          <a:lstStyle>
            <a:lvl1pPr algn="r">
              <a:defRPr sz="1200"/>
            </a:lvl1pPr>
          </a:lstStyle>
          <a:p>
            <a:fld id="{70F99883-74AE-4A2C-81B7-5B86A08198C0}" type="datetimeFigureOut">
              <a:rPr kumimoji="1" lang="ja-JP" altLang="en-US" smtClean="0"/>
              <a:pPr/>
              <a:t>2023/11/1</a:t>
            </a:fld>
            <a:endParaRPr kumimoji="1" lang="ja-JP" altLang="en-US"/>
          </a:p>
        </p:txBody>
      </p:sp>
      <p:sp>
        <p:nvSpPr>
          <p:cNvPr id="4" name="スライド イメージ プレースホルダー 3"/>
          <p:cNvSpPr>
            <a:spLocks noGrp="1" noRot="1" noChangeAspect="1"/>
          </p:cNvSpPr>
          <p:nvPr>
            <p:ph type="sldImg" idx="2"/>
          </p:nvPr>
        </p:nvSpPr>
        <p:spPr>
          <a:xfrm>
            <a:off x="2208213" y="1241425"/>
            <a:ext cx="2390775" cy="3355975"/>
          </a:xfrm>
          <a:prstGeom prst="rect">
            <a:avLst/>
          </a:prstGeom>
          <a:noFill/>
          <a:ln w="12700">
            <a:solidFill>
              <a:prstClr val="black"/>
            </a:solidFill>
          </a:ln>
        </p:spPr>
        <p:txBody>
          <a:bodyPr vert="horz" lIns="91577" tIns="45788" rIns="91577" bIns="45788"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577" tIns="45788" rIns="91577" bIns="4578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9"/>
            <a:ext cx="2949786" cy="498692"/>
          </a:xfrm>
          <a:prstGeom prst="rect">
            <a:avLst/>
          </a:prstGeom>
        </p:spPr>
        <p:txBody>
          <a:bodyPr vert="horz" lIns="91577" tIns="45788" rIns="91577" bIns="4578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9"/>
            <a:ext cx="2949786" cy="498692"/>
          </a:xfrm>
          <a:prstGeom prst="rect">
            <a:avLst/>
          </a:prstGeom>
        </p:spPr>
        <p:txBody>
          <a:bodyPr vert="horz" lIns="91577" tIns="45788" rIns="91577" bIns="45788" rtlCol="0" anchor="b"/>
          <a:lstStyle>
            <a:lvl1pPr algn="r">
              <a:defRPr sz="1200"/>
            </a:lvl1pPr>
          </a:lstStyle>
          <a:p>
            <a:fld id="{ACD93CC5-A9B8-46A1-B8C3-70AA73E05DA2}" type="slidenum">
              <a:rPr kumimoji="1" lang="ja-JP" altLang="en-US" smtClean="0"/>
              <a:pPr/>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a:defRPr/>
            </a:lvl1pPr>
          </a:lstStyle>
          <a:p>
            <a:pPr>
              <a:defRPr/>
            </a:pPr>
            <a:fld id="{694A3B7E-DD21-4048-88F3-59665D8E8CDB}" type="datetimeFigureOut">
              <a:rPr lang="en-US">
                <a:solidFill>
                  <a:prstClr val="black">
                    <a:tint val="75000"/>
                  </a:prstClr>
                </a:solidFill>
              </a:rPr>
              <a:pPr>
                <a:defRPr/>
              </a:pPr>
              <a:t>11/1/2023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034649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57294DBB-917B-4186-A703-7409F7CF8E54}" type="datetimeFigureOut">
              <a:rPr lang="en-US">
                <a:solidFill>
                  <a:prstClr val="black">
                    <a:tint val="75000"/>
                  </a:prstClr>
                </a:solidFill>
              </a:rPr>
              <a:pPr>
                <a:defRPr/>
              </a:pPr>
              <a:t>11/1/2023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88151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C64D20DD-EE55-4DDE-BB8B-8D151B9371C9}" type="datetimeFigureOut">
              <a:rPr lang="en-US">
                <a:solidFill>
                  <a:prstClr val="black">
                    <a:tint val="75000"/>
                  </a:prstClr>
                </a:solidFill>
              </a:rPr>
              <a:pPr>
                <a:defRPr/>
              </a:pPr>
              <a:t>11/1/2023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74615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7014114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6AE7DE13-46BE-4B37-9FBB-8FA2A87D7224}" type="datetimeFigureOut">
              <a:rPr lang="en-US">
                <a:solidFill>
                  <a:prstClr val="black">
                    <a:tint val="75000"/>
                  </a:prstClr>
                </a:solidFill>
              </a:rPr>
              <a:pPr>
                <a:defRPr/>
              </a:pPr>
              <a:t>11/1/2023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780730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lvl1pPr>
          </a:lstStyle>
          <a:p>
            <a:pPr>
              <a:defRPr/>
            </a:pPr>
            <a:fld id="{8184D596-71CB-401C-BE2A-FF96587D8E95}" type="datetimeFigureOut">
              <a:rPr lang="en-US">
                <a:solidFill>
                  <a:prstClr val="black">
                    <a:tint val="75000"/>
                  </a:prstClr>
                </a:solidFill>
              </a:rPr>
              <a:pPr>
                <a:defRPr/>
              </a:pPr>
              <a:t>11/1/2023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086348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p:txBody>
          <a:bodyPr/>
          <a:lstStyle>
            <a:lvl1pPr>
              <a:defRPr/>
            </a:lvl1pPr>
          </a:lstStyle>
          <a:p>
            <a:pPr>
              <a:defRPr/>
            </a:pPr>
            <a:fld id="{B73FDC24-657B-46BD-9F76-F6EB56EE60B7}" type="datetimeFigureOut">
              <a:rPr lang="en-US">
                <a:solidFill>
                  <a:prstClr val="black">
                    <a:tint val="75000"/>
                  </a:prstClr>
                </a:solidFill>
              </a:rPr>
              <a:pPr>
                <a:defRPr/>
              </a:pPr>
              <a:t>11/1/2023</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066699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p:txBody>
          <a:bodyPr/>
          <a:lstStyle>
            <a:lvl1pPr>
              <a:defRPr/>
            </a:lvl1pPr>
          </a:lstStyle>
          <a:p>
            <a:pPr>
              <a:defRPr/>
            </a:pPr>
            <a:fld id="{23244564-11C5-49CA-A6C6-0EFA5B9EEF59}" type="datetimeFigureOut">
              <a:rPr lang="en-US">
                <a:solidFill>
                  <a:prstClr val="black">
                    <a:tint val="75000"/>
                  </a:prstClr>
                </a:solidFill>
              </a:rPr>
              <a:pPr>
                <a:defRPr/>
              </a:pPr>
              <a:t>11/1/2023</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71326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p:txBody>
          <a:bodyPr/>
          <a:lstStyle>
            <a:lvl1pPr>
              <a:defRPr/>
            </a:lvl1pPr>
          </a:lstStyle>
          <a:p>
            <a:pPr>
              <a:defRPr/>
            </a:pPr>
            <a:fld id="{1E3C5F0A-E814-4F5B-8509-4826EF6EAFAD}" type="datetimeFigureOut">
              <a:rPr lang="en-US">
                <a:solidFill>
                  <a:prstClr val="black">
                    <a:tint val="75000"/>
                  </a:prstClr>
                </a:solidFill>
              </a:rPr>
              <a:pPr>
                <a:defRPr/>
              </a:pPr>
              <a:t>11/1/2023</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18067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449F838-D727-4C3D-981F-C91357BA9725}" type="datetimeFigureOut">
              <a:rPr lang="en-US">
                <a:solidFill>
                  <a:prstClr val="black">
                    <a:tint val="75000"/>
                  </a:prstClr>
                </a:solidFill>
              </a:rPr>
              <a:pPr>
                <a:defRPr/>
              </a:pPr>
              <a:t>11/1/2023</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709092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61578700-CC02-43A7-8D67-617F0C9B34C3}" type="datetimeFigureOut">
              <a:rPr lang="en-US">
                <a:solidFill>
                  <a:prstClr val="black">
                    <a:tint val="75000"/>
                  </a:prstClr>
                </a:solidFill>
              </a:rPr>
              <a:pPr>
                <a:defRPr/>
              </a:pPr>
              <a:t>11/1/2023</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879001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D7CF08AA-2110-42CD-8773-E3A4EF59A3C2}" type="datetimeFigureOut">
              <a:rPr lang="en-US">
                <a:solidFill>
                  <a:prstClr val="black">
                    <a:tint val="75000"/>
                  </a:prstClr>
                </a:solidFill>
              </a:rPr>
              <a:pPr>
                <a:defRPr/>
              </a:pPr>
              <a:t>11/1/2023</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09017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988" y="581025"/>
            <a:ext cx="6705600" cy="210820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4988" y="2903538"/>
            <a:ext cx="6705600" cy="69215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4988" y="10109200"/>
            <a:ext cx="1749425" cy="581025"/>
          </a:xfrm>
          <a:prstGeom prst="rect">
            <a:avLst/>
          </a:prstGeom>
        </p:spPr>
        <p:txBody>
          <a:bodyPr vert="horz" lIns="91440" tIns="45720" rIns="91440" bIns="45720" rtlCol="0" anchor="ctr"/>
          <a:lstStyle>
            <a:lvl1pPr algn="l" defTabSz="1019007" fontAlgn="auto">
              <a:spcBef>
                <a:spcPts val="0"/>
              </a:spcBef>
              <a:spcAft>
                <a:spcPts val="0"/>
              </a:spcAft>
              <a:defRPr sz="1020" smtClean="0">
                <a:solidFill>
                  <a:schemeClr val="tx1">
                    <a:tint val="75000"/>
                  </a:schemeClr>
                </a:solidFill>
                <a:latin typeface="+mn-lt"/>
                <a:ea typeface="+mn-ea"/>
              </a:defRPr>
            </a:lvl1pPr>
          </a:lstStyle>
          <a:p>
            <a:pPr>
              <a:defRPr/>
            </a:pPr>
            <a:fld id="{F884F0B2-B493-4BF7-8ECE-6909FFB28D80}" type="datetimeFigureOut">
              <a:rPr lang="en-US">
                <a:solidFill>
                  <a:prstClr val="black">
                    <a:tint val="75000"/>
                  </a:prstClr>
                </a:solidFill>
              </a:rPr>
              <a:pPr>
                <a:defRPr/>
              </a:pPr>
              <a:t>11/1/2023</a:t>
            </a:fld>
            <a:endParaRPr lang="en-US" dirty="0">
              <a:solidFill>
                <a:prstClr val="black">
                  <a:tint val="75000"/>
                </a:prstClr>
              </a:solidFill>
            </a:endParaRPr>
          </a:p>
        </p:txBody>
      </p:sp>
      <p:sp>
        <p:nvSpPr>
          <p:cNvPr id="5" name="Footer Placeholder 4"/>
          <p:cNvSpPr>
            <a:spLocks noGrp="1"/>
          </p:cNvSpPr>
          <p:nvPr>
            <p:ph type="ftr" sz="quarter" idx="3"/>
          </p:nvPr>
        </p:nvSpPr>
        <p:spPr>
          <a:xfrm>
            <a:off x="2574925" y="10109200"/>
            <a:ext cx="2625725" cy="581025"/>
          </a:xfrm>
          <a:prstGeom prst="rect">
            <a:avLst/>
          </a:prstGeom>
        </p:spPr>
        <p:txBody>
          <a:bodyPr vert="horz" lIns="91440" tIns="45720" rIns="91440" bIns="45720" rtlCol="0" anchor="ctr"/>
          <a:lstStyle>
            <a:lvl1pPr algn="ctr" defTabSz="1019007" fontAlgn="auto">
              <a:spcBef>
                <a:spcPts val="0"/>
              </a:spcBef>
              <a:spcAft>
                <a:spcPts val="0"/>
              </a:spcAft>
              <a:defRPr sz="1020" dirty="0">
                <a:solidFill>
                  <a:schemeClr val="tx1">
                    <a:tint val="75000"/>
                  </a:schemeClr>
                </a:solidFill>
                <a:latin typeface="+mn-lt"/>
                <a:ea typeface="+mn-ea"/>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5491163" y="10109200"/>
            <a:ext cx="1749425" cy="581025"/>
          </a:xfrm>
          <a:prstGeom prst="rect">
            <a:avLst/>
          </a:prstGeom>
        </p:spPr>
        <p:txBody>
          <a:bodyPr vert="horz" lIns="91440" tIns="45720" rIns="91440" bIns="45720" rtlCol="0" anchor="ctr"/>
          <a:lstStyle>
            <a:lvl1pPr algn="r" defTabSz="1019007" fontAlgn="auto">
              <a:spcBef>
                <a:spcPts val="0"/>
              </a:spcBef>
              <a:spcAft>
                <a:spcPts val="0"/>
              </a:spcAft>
              <a:defRPr sz="1020" smtClean="0">
                <a:solidFill>
                  <a:schemeClr val="tx1">
                    <a:tint val="75000"/>
                  </a:schemeClr>
                </a:solidFill>
                <a:latin typeface="+mn-lt"/>
                <a:ea typeface="+mn-ea"/>
              </a:defRPr>
            </a:lvl1pPr>
          </a:lstStyle>
          <a:p>
            <a:pPr>
              <a:defRPr/>
            </a:pPr>
            <a:fld id="{E74A00B5-3BCE-4728-91D6-CDCA4B0AE92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55636464"/>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75" r:id="rId13"/>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図 23">
            <a:extLst>
              <a:ext uri="{FF2B5EF4-FFF2-40B4-BE49-F238E27FC236}">
                <a16:creationId xmlns:a16="http://schemas.microsoft.com/office/drawing/2014/main" id="{C0198E42-F0E4-EB41-9A13-46F9D7E94A0F}"/>
              </a:ext>
            </a:extLst>
          </p:cNvPr>
          <p:cNvPicPr>
            <a:picLocks noChangeAspect="1"/>
          </p:cNvPicPr>
          <p:nvPr/>
        </p:nvPicPr>
        <p:blipFill rotWithShape="1">
          <a:blip r:embed="rId2">
            <a:extLst>
              <a:ext uri="{28A0092B-C50C-407E-A947-70E740481C1C}">
                <a14:useLocalDpi xmlns:a14="http://schemas.microsoft.com/office/drawing/2010/main" val="0"/>
              </a:ext>
            </a:extLst>
          </a:blip>
          <a:srcRect l="9749" b="4688"/>
          <a:stretch/>
        </p:blipFill>
        <p:spPr>
          <a:xfrm rot="16200000">
            <a:off x="-1566069" y="1566066"/>
            <a:ext cx="10907715" cy="7775577"/>
          </a:xfrm>
          <a:prstGeom prst="rect">
            <a:avLst/>
          </a:prstGeom>
        </p:spPr>
      </p:pic>
      <p:sp>
        <p:nvSpPr>
          <p:cNvPr id="26" name="正方形/長方形 25">
            <a:extLst>
              <a:ext uri="{FF2B5EF4-FFF2-40B4-BE49-F238E27FC236}">
                <a16:creationId xmlns:a16="http://schemas.microsoft.com/office/drawing/2014/main" id="{516738D6-E412-514C-B0D0-0FF73A319355}"/>
              </a:ext>
            </a:extLst>
          </p:cNvPr>
          <p:cNvSpPr/>
          <p:nvPr/>
        </p:nvSpPr>
        <p:spPr>
          <a:xfrm>
            <a:off x="74755" y="-84153"/>
            <a:ext cx="7775575" cy="10907713"/>
          </a:xfrm>
          <a:prstGeom prst="rect">
            <a:avLst/>
          </a:prstGeom>
          <a:solidFill>
            <a:schemeClr val="tx1">
              <a:alpha val="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正方形/長方形 5"/>
          <p:cNvSpPr/>
          <p:nvPr/>
        </p:nvSpPr>
        <p:spPr>
          <a:xfrm>
            <a:off x="0" y="0"/>
            <a:ext cx="7775575" cy="402298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p:cNvSpPr/>
          <p:nvPr/>
        </p:nvSpPr>
        <p:spPr>
          <a:xfrm>
            <a:off x="0" y="3043029"/>
            <a:ext cx="7775575" cy="967482"/>
          </a:xfrm>
          <a:prstGeom prst="rect">
            <a:avLst/>
          </a:prstGeom>
          <a:solidFill>
            <a:schemeClr val="tx1">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1946606" y="4194514"/>
            <a:ext cx="4974439" cy="707886"/>
          </a:xfrm>
          <a:prstGeom prst="rect">
            <a:avLst/>
          </a:prstGeom>
          <a:noFill/>
        </p:spPr>
        <p:txBody>
          <a:bodyPr wrap="none" rtlCol="0">
            <a:spAutoFit/>
          </a:bodyPr>
          <a:lstStyle/>
          <a:p>
            <a:r>
              <a:rPr kumimoji="1" lang="ja-JP" altLang="en-US" sz="2000" b="1" dirty="0">
                <a:solidFill>
                  <a:srgbClr val="CF8564"/>
                </a:solidFill>
                <a:effectLst>
                  <a:glow rad="76200">
                    <a:schemeClr val="bg1">
                      <a:alpha val="81000"/>
                    </a:schemeClr>
                  </a:glow>
                </a:effectLst>
                <a:latin typeface="+mn-ea"/>
                <a:cs typeface="MS PMincho" charset="-128"/>
              </a:rPr>
              <a:t>令和５年１１月２４日（金）　１３：３０～１５：３０</a:t>
            </a:r>
            <a:endParaRPr kumimoji="1" lang="en-US" altLang="ja-JP" sz="2000" b="1" dirty="0">
              <a:solidFill>
                <a:srgbClr val="CF8564"/>
              </a:solidFill>
              <a:effectLst>
                <a:glow rad="76200">
                  <a:schemeClr val="bg1">
                    <a:alpha val="81000"/>
                  </a:schemeClr>
                </a:glow>
              </a:effectLst>
              <a:latin typeface="+mn-ea"/>
              <a:cs typeface="MS PMincho" charset="-128"/>
            </a:endParaRPr>
          </a:p>
          <a:p>
            <a:r>
              <a:rPr lang="ja-JP" altLang="en-US" sz="2000" b="1" dirty="0">
                <a:solidFill>
                  <a:srgbClr val="CF8564"/>
                </a:solidFill>
                <a:effectLst>
                  <a:glow rad="76200">
                    <a:schemeClr val="bg1">
                      <a:alpha val="81000"/>
                    </a:schemeClr>
                  </a:glow>
                </a:effectLst>
                <a:latin typeface="+mn-ea"/>
                <a:cs typeface="MS PMincho" charset="-128"/>
              </a:rPr>
              <a:t>　　　　　　　　　　　　　　　　　（</a:t>
            </a:r>
            <a:r>
              <a:rPr lang="ja-JP" altLang="en-US" sz="1800" b="1" dirty="0">
                <a:solidFill>
                  <a:srgbClr val="CF8564"/>
                </a:solidFill>
                <a:effectLst>
                  <a:glow rad="76200">
                    <a:schemeClr val="bg1">
                      <a:alpha val="81000"/>
                    </a:schemeClr>
                  </a:glow>
                </a:effectLst>
                <a:latin typeface="+mn-ea"/>
                <a:cs typeface="MS PMincho" charset="-128"/>
              </a:rPr>
              <a:t>受付１３：００～）</a:t>
            </a:r>
            <a:endParaRPr kumimoji="1" lang="ja-JP" altLang="en-US" sz="1800" b="1" dirty="0">
              <a:solidFill>
                <a:srgbClr val="CF8564"/>
              </a:solidFill>
              <a:effectLst>
                <a:glow rad="76200">
                  <a:schemeClr val="bg1">
                    <a:alpha val="81000"/>
                  </a:schemeClr>
                </a:glow>
              </a:effectLst>
              <a:latin typeface="+mn-ea"/>
              <a:cs typeface="MS PMincho" charset="-128"/>
            </a:endParaRPr>
          </a:p>
        </p:txBody>
      </p:sp>
      <p:sp>
        <p:nvSpPr>
          <p:cNvPr id="45" name="正方形/長方形 44"/>
          <p:cNvSpPr/>
          <p:nvPr/>
        </p:nvSpPr>
        <p:spPr>
          <a:xfrm>
            <a:off x="0" y="10301486"/>
            <a:ext cx="7775575" cy="606227"/>
          </a:xfrm>
          <a:prstGeom prst="rect">
            <a:avLst/>
          </a:prstGeom>
          <a:solidFill>
            <a:srgbClr val="CF85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229920" y="3095012"/>
            <a:ext cx="7620409" cy="830997"/>
          </a:xfrm>
          <a:prstGeom prst="rect">
            <a:avLst/>
          </a:prstGeom>
          <a:noFill/>
        </p:spPr>
        <p:txBody>
          <a:bodyPr wrap="square" rtlCol="0">
            <a:spAutoFit/>
          </a:bodyPr>
          <a:lstStyle/>
          <a:p>
            <a:r>
              <a:rPr lang="ja-JP" altLang="en-US" sz="1600" b="1" dirty="0">
                <a:solidFill>
                  <a:schemeClr val="bg1"/>
                </a:solidFill>
                <a:latin typeface="+mn-ea"/>
                <a:cs typeface="MS PMincho" charset="-128"/>
              </a:rPr>
              <a:t>子どもに関わる教育・医療・保健・福祉・行政等の皆様へ</a:t>
            </a:r>
            <a:endParaRPr lang="en-US" altLang="ja-JP" sz="1600" b="1" dirty="0">
              <a:solidFill>
                <a:schemeClr val="bg1"/>
              </a:solidFill>
              <a:latin typeface="+mn-ea"/>
              <a:cs typeface="MS PMincho" charset="-128"/>
            </a:endParaRPr>
          </a:p>
          <a:p>
            <a:r>
              <a:rPr lang="ja-JP" altLang="en-US" sz="1600" b="1" dirty="0">
                <a:solidFill>
                  <a:schemeClr val="bg1"/>
                </a:solidFill>
                <a:latin typeface="+mn-ea"/>
                <a:cs typeface="MS PMincho" charset="-128"/>
              </a:rPr>
              <a:t>多職種支援者の連携ついて事例を通して学びを深めませんか？</a:t>
            </a:r>
            <a:endParaRPr lang="en-US" altLang="ja-JP" sz="1600" b="1" dirty="0">
              <a:solidFill>
                <a:schemeClr val="bg1"/>
              </a:solidFill>
              <a:latin typeface="+mn-ea"/>
              <a:cs typeface="MS PMincho" charset="-128"/>
            </a:endParaRPr>
          </a:p>
          <a:p>
            <a:r>
              <a:rPr lang="ja-JP" altLang="en-US" sz="1600" b="1" dirty="0">
                <a:solidFill>
                  <a:schemeClr val="bg1"/>
                </a:solidFill>
                <a:latin typeface="+mn-ea"/>
                <a:cs typeface="MS PMincho" charset="-128"/>
              </a:rPr>
              <a:t>このフォーラムでは発達の偏りのある子どもの支援について事例検討会を行います！</a:t>
            </a:r>
          </a:p>
        </p:txBody>
      </p:sp>
      <p:sp>
        <p:nvSpPr>
          <p:cNvPr id="8" name="円/楕円 7"/>
          <p:cNvSpPr/>
          <p:nvPr/>
        </p:nvSpPr>
        <p:spPr>
          <a:xfrm>
            <a:off x="754453" y="4162482"/>
            <a:ext cx="1056210" cy="457955"/>
          </a:xfrm>
          <a:prstGeom prst="ellipse">
            <a:avLst/>
          </a:prstGeom>
          <a:solidFill>
            <a:srgbClr val="CF85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mn-ea"/>
              </a:rPr>
              <a:t>日時</a:t>
            </a:r>
            <a:endParaRPr kumimoji="1" lang="ja-JP" altLang="en-US" b="1" dirty="0">
              <a:latin typeface="+mn-ea"/>
            </a:endParaRPr>
          </a:p>
        </p:txBody>
      </p:sp>
      <p:sp>
        <p:nvSpPr>
          <p:cNvPr id="47" name="テキスト ボックス 46"/>
          <p:cNvSpPr txBox="1"/>
          <p:nvPr/>
        </p:nvSpPr>
        <p:spPr>
          <a:xfrm>
            <a:off x="1965041" y="4859754"/>
            <a:ext cx="4937570" cy="1138773"/>
          </a:xfrm>
          <a:prstGeom prst="rect">
            <a:avLst/>
          </a:prstGeom>
          <a:noFill/>
        </p:spPr>
        <p:txBody>
          <a:bodyPr wrap="none" rtlCol="0">
            <a:spAutoFit/>
          </a:bodyPr>
          <a:lstStyle/>
          <a:p>
            <a:r>
              <a:rPr kumimoji="1" lang="ja-JP" altLang="en-US" sz="2000" b="1" dirty="0">
                <a:solidFill>
                  <a:srgbClr val="CF8564"/>
                </a:solidFill>
                <a:effectLst>
                  <a:glow rad="76200">
                    <a:schemeClr val="bg1">
                      <a:alpha val="81000"/>
                    </a:schemeClr>
                  </a:glow>
                </a:effectLst>
                <a:latin typeface="+mn-ea"/>
                <a:cs typeface="MS PMincho" charset="-128"/>
              </a:rPr>
              <a:t>郡山市中央公民館　第一講義室</a:t>
            </a:r>
            <a:endParaRPr kumimoji="1" lang="en-US" altLang="ja-JP" sz="2000" b="1" dirty="0">
              <a:solidFill>
                <a:srgbClr val="CF8564"/>
              </a:solidFill>
              <a:effectLst>
                <a:glow rad="76200">
                  <a:schemeClr val="bg1">
                    <a:alpha val="81000"/>
                  </a:schemeClr>
                </a:glow>
              </a:effectLst>
              <a:latin typeface="+mn-ea"/>
              <a:cs typeface="MS PMincho" charset="-128"/>
            </a:endParaRPr>
          </a:p>
          <a:p>
            <a:r>
              <a:rPr lang="en-US" altLang="ja-JP" sz="1600" b="1" dirty="0">
                <a:solidFill>
                  <a:srgbClr val="CF8564"/>
                </a:solidFill>
                <a:effectLst>
                  <a:glow rad="76200">
                    <a:schemeClr val="bg1">
                      <a:alpha val="81000"/>
                    </a:schemeClr>
                  </a:glow>
                </a:effectLst>
                <a:latin typeface="+mn-ea"/>
                <a:cs typeface="MS PMincho" charset="-128"/>
              </a:rPr>
              <a:t>※</a:t>
            </a:r>
            <a:r>
              <a:rPr lang="ja-JP" altLang="en-US" sz="1600" b="1" dirty="0">
                <a:solidFill>
                  <a:srgbClr val="CF8564"/>
                </a:solidFill>
                <a:effectLst>
                  <a:glow rad="76200">
                    <a:schemeClr val="bg1">
                      <a:alpha val="81000"/>
                    </a:schemeClr>
                  </a:glow>
                </a:effectLst>
                <a:latin typeface="+mn-ea"/>
                <a:cs typeface="MS PMincho" charset="-128"/>
              </a:rPr>
              <a:t>駐車場は麓山地区立体駐車場をご利用願います。</a:t>
            </a:r>
            <a:endParaRPr lang="en-US" altLang="ja-JP" sz="1600" b="1" dirty="0">
              <a:solidFill>
                <a:srgbClr val="CF8564"/>
              </a:solidFill>
              <a:effectLst>
                <a:glow rad="76200">
                  <a:schemeClr val="bg1">
                    <a:alpha val="81000"/>
                  </a:schemeClr>
                </a:glow>
              </a:effectLst>
              <a:latin typeface="+mn-ea"/>
              <a:cs typeface="MS PMincho" charset="-128"/>
            </a:endParaRPr>
          </a:p>
          <a:p>
            <a:r>
              <a:rPr lang="ja-JP" altLang="en-US" sz="1600" b="1" dirty="0">
                <a:solidFill>
                  <a:srgbClr val="CF8564"/>
                </a:solidFill>
                <a:effectLst>
                  <a:glow rad="76200">
                    <a:schemeClr val="bg1">
                      <a:alpha val="81000"/>
                    </a:schemeClr>
                  </a:glow>
                </a:effectLst>
                <a:latin typeface="+mn-ea"/>
                <a:cs typeface="MS PMincho" charset="-128"/>
              </a:rPr>
              <a:t>（入庫～２時間：無料　２時間を超えた３０分毎１００円）</a:t>
            </a:r>
            <a:endParaRPr lang="en-US" altLang="ja-JP" sz="1600" b="1" dirty="0">
              <a:solidFill>
                <a:srgbClr val="CF8564"/>
              </a:solidFill>
              <a:effectLst>
                <a:glow rad="76200">
                  <a:schemeClr val="bg1">
                    <a:alpha val="81000"/>
                  </a:schemeClr>
                </a:glow>
              </a:effectLst>
              <a:latin typeface="+mn-ea"/>
              <a:cs typeface="MS PMincho" charset="-128"/>
            </a:endParaRPr>
          </a:p>
          <a:p>
            <a:endParaRPr kumimoji="1" lang="ja-JP" altLang="en-US" sz="1600" b="1" dirty="0">
              <a:solidFill>
                <a:srgbClr val="CF8564"/>
              </a:solidFill>
              <a:effectLst>
                <a:glow rad="76200">
                  <a:schemeClr val="bg1">
                    <a:alpha val="81000"/>
                  </a:schemeClr>
                </a:glow>
              </a:effectLst>
              <a:latin typeface="+mn-ea"/>
              <a:cs typeface="MS PMincho" charset="-128"/>
            </a:endParaRPr>
          </a:p>
        </p:txBody>
      </p:sp>
      <p:sp>
        <p:nvSpPr>
          <p:cNvPr id="49" name="円/楕円 48"/>
          <p:cNvSpPr/>
          <p:nvPr/>
        </p:nvSpPr>
        <p:spPr>
          <a:xfrm>
            <a:off x="754453" y="4994063"/>
            <a:ext cx="1056210" cy="457955"/>
          </a:xfrm>
          <a:prstGeom prst="ellipse">
            <a:avLst/>
          </a:prstGeom>
          <a:solidFill>
            <a:srgbClr val="CF85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会場</a:t>
            </a:r>
            <a:endParaRPr kumimoji="1" lang="ja-JP" altLang="en-US" b="1" dirty="0"/>
          </a:p>
        </p:txBody>
      </p:sp>
      <p:sp>
        <p:nvSpPr>
          <p:cNvPr id="51" name="テキスト ボックス 50"/>
          <p:cNvSpPr txBox="1"/>
          <p:nvPr/>
        </p:nvSpPr>
        <p:spPr>
          <a:xfrm>
            <a:off x="2008130" y="5948487"/>
            <a:ext cx="5182829" cy="646331"/>
          </a:xfrm>
          <a:prstGeom prst="rect">
            <a:avLst/>
          </a:prstGeom>
          <a:noFill/>
        </p:spPr>
        <p:txBody>
          <a:bodyPr wrap="none" rtlCol="0">
            <a:spAutoFit/>
          </a:bodyPr>
          <a:lstStyle/>
          <a:p>
            <a:r>
              <a:rPr kumimoji="1" lang="ja-JP" altLang="en-US" sz="2000" b="1" dirty="0">
                <a:solidFill>
                  <a:srgbClr val="CF8564"/>
                </a:solidFill>
                <a:effectLst>
                  <a:glow rad="76200">
                    <a:schemeClr val="bg1">
                      <a:alpha val="81000"/>
                    </a:schemeClr>
                  </a:glow>
                </a:effectLst>
                <a:latin typeface="+mn-ea"/>
                <a:cs typeface="MS PMincho" charset="-128"/>
              </a:rPr>
              <a:t>３０名（守秘をお約束いただける方）</a:t>
            </a:r>
            <a:endParaRPr kumimoji="1" lang="en-US" altLang="ja-JP" sz="2000" b="1" dirty="0">
              <a:solidFill>
                <a:srgbClr val="CF8564"/>
              </a:solidFill>
              <a:effectLst>
                <a:glow rad="76200">
                  <a:schemeClr val="bg1">
                    <a:alpha val="81000"/>
                  </a:schemeClr>
                </a:glow>
              </a:effectLst>
              <a:latin typeface="+mn-ea"/>
              <a:cs typeface="MS PMincho" charset="-128"/>
            </a:endParaRPr>
          </a:p>
          <a:p>
            <a:r>
              <a:rPr lang="en-US" altLang="ja-JP" sz="1600" b="1" dirty="0">
                <a:solidFill>
                  <a:srgbClr val="CF8564"/>
                </a:solidFill>
                <a:effectLst>
                  <a:glow rad="76200">
                    <a:schemeClr val="bg1">
                      <a:alpha val="81000"/>
                    </a:schemeClr>
                  </a:glow>
                </a:effectLst>
                <a:latin typeface="+mn-ea"/>
                <a:cs typeface="MS PMincho" charset="-128"/>
              </a:rPr>
              <a:t>※</a:t>
            </a:r>
            <a:r>
              <a:rPr lang="ja-JP" altLang="en-US" sz="1600" b="1" dirty="0">
                <a:solidFill>
                  <a:srgbClr val="CF8564"/>
                </a:solidFill>
                <a:effectLst>
                  <a:glow rad="76200">
                    <a:schemeClr val="bg1">
                      <a:alpha val="81000"/>
                    </a:schemeClr>
                  </a:glow>
                </a:effectLst>
                <a:latin typeface="+mn-ea"/>
                <a:cs typeface="MS PMincho" charset="-128"/>
              </a:rPr>
              <a:t>教育・医療・保健・福祉・行政等、子ども支援に携わる方</a:t>
            </a:r>
            <a:endParaRPr kumimoji="1" lang="ja-JP" altLang="en-US" sz="1600" b="1" dirty="0">
              <a:solidFill>
                <a:srgbClr val="CF8564"/>
              </a:solidFill>
              <a:effectLst>
                <a:glow rad="76200">
                  <a:schemeClr val="bg1">
                    <a:alpha val="81000"/>
                  </a:schemeClr>
                </a:glow>
              </a:effectLst>
              <a:latin typeface="+mn-ea"/>
              <a:cs typeface="MS PMincho" charset="-128"/>
            </a:endParaRPr>
          </a:p>
        </p:txBody>
      </p:sp>
      <p:sp>
        <p:nvSpPr>
          <p:cNvPr id="54" name="円/楕円 53"/>
          <p:cNvSpPr/>
          <p:nvPr/>
        </p:nvSpPr>
        <p:spPr>
          <a:xfrm>
            <a:off x="768859" y="5899473"/>
            <a:ext cx="1056210" cy="457955"/>
          </a:xfrm>
          <a:prstGeom prst="ellipse">
            <a:avLst/>
          </a:prstGeom>
          <a:solidFill>
            <a:srgbClr val="CF85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定員</a:t>
            </a:r>
          </a:p>
        </p:txBody>
      </p:sp>
      <p:sp>
        <p:nvSpPr>
          <p:cNvPr id="55" name="正方形/長方形 54"/>
          <p:cNvSpPr/>
          <p:nvPr/>
        </p:nvSpPr>
        <p:spPr>
          <a:xfrm>
            <a:off x="0" y="9308239"/>
            <a:ext cx="7775575" cy="9674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229923" y="9694850"/>
            <a:ext cx="5982728" cy="523220"/>
          </a:xfrm>
          <a:prstGeom prst="rect">
            <a:avLst/>
          </a:prstGeom>
          <a:noFill/>
        </p:spPr>
        <p:txBody>
          <a:bodyPr wrap="none" rtlCol="0">
            <a:spAutoFit/>
          </a:bodyPr>
          <a:lstStyle/>
          <a:p>
            <a:r>
              <a:rPr kumimoji="1" lang="ja-JP" altLang="en-US" sz="1400" b="1" dirty="0">
                <a:solidFill>
                  <a:srgbClr val="CF8564"/>
                </a:solidFill>
                <a:effectLst/>
                <a:latin typeface="+mn-ea"/>
                <a:cs typeface="MS PMincho" charset="-128"/>
              </a:rPr>
              <a:t>一般社団法人 福島県精神保健福祉協会　ふくしま子どもの心のケアセンター</a:t>
            </a:r>
            <a:endParaRPr kumimoji="1" lang="en-US" altLang="ja-JP" sz="1400" b="1" dirty="0">
              <a:solidFill>
                <a:srgbClr val="CF8564"/>
              </a:solidFill>
              <a:effectLst/>
              <a:latin typeface="+mn-ea"/>
              <a:cs typeface="MS PMincho" charset="-128"/>
            </a:endParaRPr>
          </a:p>
          <a:p>
            <a:r>
              <a:rPr lang="ja-JP" altLang="en-US" sz="1400" b="1" dirty="0">
                <a:solidFill>
                  <a:srgbClr val="CF8564"/>
                </a:solidFill>
                <a:latin typeface="+mn-ea"/>
                <a:cs typeface="MS PMincho" charset="-128"/>
              </a:rPr>
              <a:t>　福島市本町２－１０福島学院大学駅前キャンパス４階</a:t>
            </a:r>
            <a:endParaRPr kumimoji="1" lang="ja-JP" altLang="en-US" sz="1400" b="1" dirty="0">
              <a:solidFill>
                <a:srgbClr val="CF8564"/>
              </a:solidFill>
              <a:effectLst/>
              <a:latin typeface="+mn-ea"/>
              <a:cs typeface="MS PMincho" charset="-128"/>
            </a:endParaRPr>
          </a:p>
        </p:txBody>
      </p:sp>
      <p:sp>
        <p:nvSpPr>
          <p:cNvPr id="61" name="テキスト ボックス 60"/>
          <p:cNvSpPr txBox="1"/>
          <p:nvPr/>
        </p:nvSpPr>
        <p:spPr>
          <a:xfrm>
            <a:off x="229920" y="9332584"/>
            <a:ext cx="2804222" cy="369332"/>
          </a:xfrm>
          <a:prstGeom prst="rect">
            <a:avLst/>
          </a:prstGeom>
          <a:noFill/>
        </p:spPr>
        <p:txBody>
          <a:bodyPr wrap="square" rtlCol="0">
            <a:spAutoFit/>
          </a:bodyPr>
          <a:lstStyle/>
          <a:p>
            <a:r>
              <a:rPr lang="en-US" altLang="ja-JP" sz="1800" b="1" dirty="0">
                <a:solidFill>
                  <a:srgbClr val="CF8564"/>
                </a:solidFill>
                <a:latin typeface="+mn-ea"/>
                <a:cs typeface="MS PMincho" charset="-128"/>
              </a:rPr>
              <a:t>【</a:t>
            </a:r>
            <a:r>
              <a:rPr lang="ja-JP" altLang="en-US" sz="1800" b="1" dirty="0">
                <a:solidFill>
                  <a:srgbClr val="CF8564"/>
                </a:solidFill>
                <a:latin typeface="+mn-ea"/>
                <a:cs typeface="MS PMincho" charset="-128"/>
              </a:rPr>
              <a:t>申し込み・お問い合わせ</a:t>
            </a:r>
            <a:r>
              <a:rPr lang="en-US" altLang="ja-JP" sz="1800" b="1" dirty="0">
                <a:solidFill>
                  <a:srgbClr val="CF8564"/>
                </a:solidFill>
                <a:latin typeface="+mn-ea"/>
                <a:cs typeface="MS PMincho" charset="-128"/>
              </a:rPr>
              <a:t>】</a:t>
            </a:r>
          </a:p>
        </p:txBody>
      </p:sp>
      <p:pic>
        <p:nvPicPr>
          <p:cNvPr id="5" name="図 4">
            <a:extLst>
              <a:ext uri="{FF2B5EF4-FFF2-40B4-BE49-F238E27FC236}">
                <a16:creationId xmlns:a16="http://schemas.microsoft.com/office/drawing/2014/main" id="{42EB1310-30B5-7221-B563-725810CC2283}"/>
              </a:ext>
            </a:extLst>
          </p:cNvPr>
          <p:cNvPicPr>
            <a:picLocks noChangeAspect="1"/>
          </p:cNvPicPr>
          <p:nvPr/>
        </p:nvPicPr>
        <p:blipFill rotWithShape="1">
          <a:blip r:embed="rId3">
            <a:extLst>
              <a:ext uri="{BEBA8EAE-BF5A-486C-A8C5-ECC9F3942E4B}">
                <a14:imgProps xmlns:a14="http://schemas.microsoft.com/office/drawing/2010/main">
                  <a14:imgLayer r:embed="rId4">
                    <a14:imgEffect>
                      <a14:saturation sat="66000"/>
                    </a14:imgEffect>
                  </a14:imgLayer>
                </a14:imgProps>
              </a:ext>
              <a:ext uri="{28A0092B-C50C-407E-A947-70E740481C1C}">
                <a14:useLocalDpi xmlns:a14="http://schemas.microsoft.com/office/drawing/2010/main" val="0"/>
              </a:ext>
            </a:extLst>
          </a:blip>
          <a:srcRect l="-185" r="185" b="10174"/>
          <a:stretch/>
        </p:blipFill>
        <p:spPr>
          <a:xfrm>
            <a:off x="-3" y="1"/>
            <a:ext cx="7775578" cy="3077660"/>
          </a:xfrm>
          <a:prstGeom prst="rect">
            <a:avLst/>
          </a:prstGeom>
        </p:spPr>
      </p:pic>
      <p:sp>
        <p:nvSpPr>
          <p:cNvPr id="28" name="テキスト ボックス 27">
            <a:extLst>
              <a:ext uri="{FF2B5EF4-FFF2-40B4-BE49-F238E27FC236}">
                <a16:creationId xmlns:a16="http://schemas.microsoft.com/office/drawing/2014/main" id="{61DBD9DF-55C9-1846-A2CD-130FBC017CD7}"/>
              </a:ext>
            </a:extLst>
          </p:cNvPr>
          <p:cNvSpPr txBox="1"/>
          <p:nvPr/>
        </p:nvSpPr>
        <p:spPr>
          <a:xfrm>
            <a:off x="-1427672" y="10320487"/>
            <a:ext cx="5879932" cy="481863"/>
          </a:xfrm>
          <a:prstGeom prst="rect">
            <a:avLst/>
          </a:prstGeom>
          <a:noFill/>
        </p:spPr>
        <p:txBody>
          <a:bodyPr wrap="square" rtlCol="0">
            <a:spAutoFit/>
          </a:bodyPr>
          <a:lstStyle/>
          <a:p>
            <a:pPr algn="r">
              <a:lnSpc>
                <a:spcPct val="150000"/>
              </a:lnSpc>
            </a:pPr>
            <a:r>
              <a:rPr lang="ja-JP" altLang="en-US" sz="2000" b="1" dirty="0">
                <a:solidFill>
                  <a:schemeClr val="bg1">
                    <a:lumMod val="95000"/>
                  </a:schemeClr>
                </a:solidFill>
                <a:latin typeface="+mn-ea"/>
                <a:cs typeface="MS PMincho" charset="-128"/>
              </a:rPr>
              <a:t>☎</a:t>
            </a:r>
            <a:r>
              <a:rPr lang="en-US" altLang="ja-JP" sz="2000" b="1" dirty="0">
                <a:solidFill>
                  <a:schemeClr val="bg1">
                    <a:lumMod val="95000"/>
                  </a:schemeClr>
                </a:solidFill>
                <a:latin typeface="+mn-ea"/>
                <a:cs typeface="MS PMincho" charset="-128"/>
              </a:rPr>
              <a:t> 0</a:t>
            </a:r>
            <a:r>
              <a:rPr lang="ja-JP" altLang="en-US" sz="2000" b="1" dirty="0">
                <a:solidFill>
                  <a:schemeClr val="bg1">
                    <a:lumMod val="95000"/>
                  </a:schemeClr>
                </a:solidFill>
                <a:latin typeface="+mn-ea"/>
                <a:cs typeface="MS PMincho" charset="-128"/>
              </a:rPr>
              <a:t>２４－５２４－０００５</a:t>
            </a:r>
            <a:r>
              <a:rPr lang="ja-JP" altLang="en-US" sz="1400" b="1" dirty="0">
                <a:solidFill>
                  <a:schemeClr val="bg1">
                    <a:lumMod val="95000"/>
                  </a:schemeClr>
                </a:solidFill>
                <a:latin typeface="+mn-ea"/>
                <a:cs typeface="MS PMincho" charset="-128"/>
              </a:rPr>
              <a:t>　（９：００～１７：００）</a:t>
            </a:r>
          </a:p>
        </p:txBody>
      </p:sp>
      <p:sp>
        <p:nvSpPr>
          <p:cNvPr id="25" name="テキスト ボックス 24"/>
          <p:cNvSpPr txBox="1"/>
          <p:nvPr/>
        </p:nvSpPr>
        <p:spPr>
          <a:xfrm>
            <a:off x="235690" y="859098"/>
            <a:ext cx="7539885" cy="646331"/>
          </a:xfrm>
          <a:prstGeom prst="rect">
            <a:avLst/>
          </a:prstGeom>
          <a:noFill/>
        </p:spPr>
        <p:txBody>
          <a:bodyPr wrap="square" rtlCol="0">
            <a:spAutoFit/>
          </a:bodyPr>
          <a:lstStyle/>
          <a:p>
            <a:r>
              <a:rPr lang="ja-JP" altLang="en-US" sz="3600" b="1" dirty="0">
                <a:solidFill>
                  <a:srgbClr val="CF8564"/>
                </a:solidFill>
                <a:effectLst>
                  <a:glow rad="177800">
                    <a:schemeClr val="bg1"/>
                  </a:glow>
                </a:effectLst>
                <a:latin typeface="+mn-ea"/>
                <a:cs typeface="MS PMincho" charset="-128"/>
              </a:rPr>
              <a:t>子どもの支援・多職種連携フォーラム</a:t>
            </a:r>
          </a:p>
        </p:txBody>
      </p:sp>
      <p:sp>
        <p:nvSpPr>
          <p:cNvPr id="32" name="角丸四角形 31"/>
          <p:cNvSpPr/>
          <p:nvPr/>
        </p:nvSpPr>
        <p:spPr>
          <a:xfrm>
            <a:off x="417383" y="61929"/>
            <a:ext cx="6892222" cy="290149"/>
          </a:xfrm>
          <a:prstGeom prst="roundRect">
            <a:avLst>
              <a:gd name="adj" fmla="val 50000"/>
            </a:avLst>
          </a:prstGeom>
          <a:solidFill>
            <a:srgbClr val="CF85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一般社団法人福島県精神保健福祉協会</a:t>
            </a:r>
            <a:r>
              <a:rPr lang="ja-JP" altLang="en-US" sz="1200" dirty="0"/>
              <a:t>　　　</a:t>
            </a:r>
            <a:r>
              <a:rPr kumimoji="1" lang="ja-JP" altLang="en-US" sz="1200" dirty="0"/>
              <a:t>ふくしま子どもの心のケアセンター主催</a:t>
            </a:r>
          </a:p>
        </p:txBody>
      </p:sp>
      <p:sp>
        <p:nvSpPr>
          <p:cNvPr id="12" name="円/楕円 53">
            <a:extLst>
              <a:ext uri="{FF2B5EF4-FFF2-40B4-BE49-F238E27FC236}">
                <a16:creationId xmlns:a16="http://schemas.microsoft.com/office/drawing/2014/main" id="{7791B848-6A13-02CB-33B6-21A3D6058525}"/>
              </a:ext>
            </a:extLst>
          </p:cNvPr>
          <p:cNvSpPr/>
          <p:nvPr/>
        </p:nvSpPr>
        <p:spPr>
          <a:xfrm>
            <a:off x="807182" y="6885031"/>
            <a:ext cx="1056210" cy="457955"/>
          </a:xfrm>
          <a:prstGeom prst="ellipse">
            <a:avLst/>
          </a:prstGeom>
          <a:solidFill>
            <a:srgbClr val="CF85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内容</a:t>
            </a:r>
          </a:p>
        </p:txBody>
      </p:sp>
      <p:sp>
        <p:nvSpPr>
          <p:cNvPr id="13" name="テキスト ボックス 12">
            <a:extLst>
              <a:ext uri="{FF2B5EF4-FFF2-40B4-BE49-F238E27FC236}">
                <a16:creationId xmlns:a16="http://schemas.microsoft.com/office/drawing/2014/main" id="{3BB6899C-BF87-CCAE-C1EC-3B9109EDB8CF}"/>
              </a:ext>
            </a:extLst>
          </p:cNvPr>
          <p:cNvSpPr txBox="1"/>
          <p:nvPr/>
        </p:nvSpPr>
        <p:spPr>
          <a:xfrm>
            <a:off x="1946606" y="6844559"/>
            <a:ext cx="5982172" cy="400110"/>
          </a:xfrm>
          <a:prstGeom prst="rect">
            <a:avLst/>
          </a:prstGeom>
          <a:noFill/>
        </p:spPr>
        <p:txBody>
          <a:bodyPr wrap="square" rtlCol="0">
            <a:spAutoFit/>
          </a:bodyPr>
          <a:lstStyle/>
          <a:p>
            <a:r>
              <a:rPr lang="ja-JP" altLang="en-US" sz="2000" b="1" dirty="0">
                <a:solidFill>
                  <a:srgbClr val="CF8564"/>
                </a:solidFill>
                <a:effectLst>
                  <a:glow rad="76200">
                    <a:schemeClr val="bg1">
                      <a:alpha val="81000"/>
                    </a:schemeClr>
                  </a:glow>
                </a:effectLst>
                <a:latin typeface="+mn-ea"/>
                <a:cs typeface="MS PMincho" charset="-128"/>
              </a:rPr>
              <a:t>「事例検討会」</a:t>
            </a:r>
            <a:endParaRPr lang="en-US" altLang="ja-JP" sz="2000" b="1" dirty="0">
              <a:solidFill>
                <a:srgbClr val="CF8564"/>
              </a:solidFill>
              <a:effectLst>
                <a:glow rad="76200">
                  <a:schemeClr val="bg1">
                    <a:alpha val="81000"/>
                  </a:schemeClr>
                </a:glow>
              </a:effectLst>
              <a:latin typeface="+mn-ea"/>
              <a:cs typeface="MS PMincho" charset="-128"/>
            </a:endParaRPr>
          </a:p>
        </p:txBody>
      </p:sp>
      <p:sp>
        <p:nvSpPr>
          <p:cNvPr id="16" name="テキスト ボックス 15">
            <a:extLst>
              <a:ext uri="{FF2B5EF4-FFF2-40B4-BE49-F238E27FC236}">
                <a16:creationId xmlns:a16="http://schemas.microsoft.com/office/drawing/2014/main" id="{764241AB-351F-7FFB-70B4-8734D81D12C7}"/>
              </a:ext>
            </a:extLst>
          </p:cNvPr>
          <p:cNvSpPr txBox="1"/>
          <p:nvPr/>
        </p:nvSpPr>
        <p:spPr>
          <a:xfrm>
            <a:off x="5105689" y="10380682"/>
            <a:ext cx="2016456" cy="442878"/>
          </a:xfrm>
          <a:prstGeom prst="rect">
            <a:avLst/>
          </a:prstGeom>
          <a:noFill/>
        </p:spPr>
        <p:txBody>
          <a:bodyPr wrap="square" rtlCol="0">
            <a:spAutoFit/>
          </a:bodyPr>
          <a:lstStyle/>
          <a:p>
            <a:pPr algn="r">
              <a:lnSpc>
                <a:spcPct val="150000"/>
              </a:lnSpc>
            </a:pPr>
            <a:r>
              <a:rPr lang="ja-JP" altLang="en-US" sz="1800" b="1" dirty="0">
                <a:solidFill>
                  <a:schemeClr val="bg1">
                    <a:lumMod val="95000"/>
                  </a:schemeClr>
                </a:solidFill>
                <a:latin typeface="+mn-ea"/>
                <a:cs typeface="MS PMincho" charset="-128"/>
              </a:rPr>
              <a:t>担当：本田</a:t>
            </a:r>
          </a:p>
        </p:txBody>
      </p:sp>
      <p:sp>
        <p:nvSpPr>
          <p:cNvPr id="2" name="テキスト ボックス 1">
            <a:extLst>
              <a:ext uri="{FF2B5EF4-FFF2-40B4-BE49-F238E27FC236}">
                <a16:creationId xmlns:a16="http://schemas.microsoft.com/office/drawing/2014/main" id="{B5356D05-13F4-1424-8D1D-D4CAE5CEE2CE}"/>
              </a:ext>
            </a:extLst>
          </p:cNvPr>
          <p:cNvSpPr txBox="1"/>
          <p:nvPr/>
        </p:nvSpPr>
        <p:spPr>
          <a:xfrm>
            <a:off x="1965041" y="7289435"/>
            <a:ext cx="5344564" cy="892552"/>
          </a:xfrm>
          <a:prstGeom prst="rect">
            <a:avLst/>
          </a:prstGeom>
          <a:noFill/>
        </p:spPr>
        <p:txBody>
          <a:bodyPr wrap="square" rtlCol="0">
            <a:spAutoFit/>
          </a:bodyPr>
          <a:lstStyle/>
          <a:p>
            <a:pPr marL="0" marR="0" lvl="0" indent="0" algn="l" defTabSz="1019007"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CF8564"/>
                </a:solidFill>
                <a:effectLst>
                  <a:glow rad="76200">
                    <a:prstClr val="white">
                      <a:alpha val="81000"/>
                    </a:prstClr>
                  </a:glow>
                </a:effectLst>
                <a:uLnTx/>
                <a:uFillTx/>
                <a:latin typeface="ＭＳ Ｐゴシック" panose="020B0600070205080204" pitchFamily="50" charset="-128"/>
                <a:ea typeface="ＭＳ Ｐゴシック" panose="020B0600070205080204" pitchFamily="50" charset="-128"/>
                <a:cs typeface="MS PMincho" charset="-128"/>
              </a:rPr>
              <a:t>事例報告者</a:t>
            </a:r>
            <a:endParaRPr kumimoji="1" lang="en-US" altLang="ja-JP" sz="1600" b="1" i="0" u="none" strike="noStrike" kern="1200" cap="none" spc="0" normalizeH="0" baseline="0" noProof="0" dirty="0">
              <a:ln>
                <a:noFill/>
              </a:ln>
              <a:solidFill>
                <a:srgbClr val="CF8564"/>
              </a:solidFill>
              <a:effectLst>
                <a:glow rad="76200">
                  <a:prstClr val="white">
                    <a:alpha val="81000"/>
                  </a:prstClr>
                </a:glow>
              </a:effectLst>
              <a:uLnTx/>
              <a:uFillTx/>
              <a:latin typeface="ＭＳ Ｐゴシック" panose="020B0600070205080204" pitchFamily="50" charset="-128"/>
              <a:ea typeface="ＭＳ Ｐゴシック" panose="020B0600070205080204" pitchFamily="50" charset="-128"/>
              <a:cs typeface="MS PMincho" charset="-128"/>
            </a:endParaRPr>
          </a:p>
          <a:p>
            <a:pPr marL="0" marR="0" lvl="0" indent="0" algn="l" defTabSz="1019007"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CF8564"/>
                </a:solidFill>
                <a:effectLst>
                  <a:glow rad="76200">
                    <a:prstClr val="white">
                      <a:alpha val="81000"/>
                    </a:prstClr>
                  </a:glow>
                </a:effectLst>
                <a:uLnTx/>
                <a:uFillTx/>
                <a:latin typeface="ＭＳ Ｐゴシック" panose="020B0600070205080204" pitchFamily="50" charset="-128"/>
                <a:ea typeface="ＭＳ Ｐゴシック" panose="020B0600070205080204" pitchFamily="50" charset="-128"/>
                <a:cs typeface="MS PMincho" charset="-128"/>
              </a:rPr>
              <a:t>星槎国際高等学校 郡山学習センター副センター長　</a:t>
            </a:r>
          </a:p>
          <a:p>
            <a:pPr marL="0" marR="0" lvl="0" indent="0" algn="l" defTabSz="1019007"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CF8564"/>
                </a:solidFill>
                <a:effectLst>
                  <a:glow rad="76200">
                    <a:prstClr val="white">
                      <a:alpha val="81000"/>
                    </a:prstClr>
                  </a:glow>
                </a:effectLst>
                <a:uLnTx/>
                <a:uFillTx/>
                <a:latin typeface="ＭＳ Ｐゴシック" panose="020B0600070205080204" pitchFamily="50" charset="-128"/>
                <a:ea typeface="ＭＳ Ｐゴシック" panose="020B0600070205080204" pitchFamily="50" charset="-128"/>
                <a:cs typeface="MS PMincho" charset="-128"/>
              </a:rPr>
              <a:t>西村 飛鳥 先生</a:t>
            </a:r>
          </a:p>
        </p:txBody>
      </p:sp>
      <p:sp>
        <p:nvSpPr>
          <p:cNvPr id="4" name="テキスト ボックス 3">
            <a:extLst>
              <a:ext uri="{FF2B5EF4-FFF2-40B4-BE49-F238E27FC236}">
                <a16:creationId xmlns:a16="http://schemas.microsoft.com/office/drawing/2014/main" id="{9A569459-6511-6F6C-1CF5-ED5692D55E9B}"/>
              </a:ext>
            </a:extLst>
          </p:cNvPr>
          <p:cNvSpPr txBox="1"/>
          <p:nvPr/>
        </p:nvSpPr>
        <p:spPr>
          <a:xfrm>
            <a:off x="2008130" y="8245357"/>
            <a:ext cx="4180953" cy="954107"/>
          </a:xfrm>
          <a:prstGeom prst="rect">
            <a:avLst/>
          </a:prstGeom>
          <a:noFill/>
        </p:spPr>
        <p:txBody>
          <a:bodyPr wrap="none" rtlCol="0">
            <a:spAutoFit/>
          </a:bodyPr>
          <a:lstStyle/>
          <a:p>
            <a:r>
              <a:rPr lang="en-US" altLang="ja-JP" sz="1600" b="1" dirty="0">
                <a:solidFill>
                  <a:srgbClr val="CF8564"/>
                </a:solidFill>
                <a:effectLst>
                  <a:glow rad="76200">
                    <a:schemeClr val="bg1">
                      <a:alpha val="81000"/>
                    </a:schemeClr>
                  </a:glow>
                </a:effectLst>
                <a:latin typeface="+mn-ea"/>
                <a:cs typeface="MS PMincho" charset="-128"/>
              </a:rPr>
              <a:t>SV</a:t>
            </a:r>
            <a:r>
              <a:rPr lang="ja-JP" altLang="en-US" sz="1600" b="1" dirty="0">
                <a:solidFill>
                  <a:srgbClr val="CF8564"/>
                </a:solidFill>
                <a:effectLst>
                  <a:glow rad="76200">
                    <a:schemeClr val="bg1">
                      <a:alpha val="81000"/>
                    </a:schemeClr>
                  </a:glow>
                </a:effectLst>
                <a:latin typeface="+mn-ea"/>
                <a:cs typeface="MS PMincho" charset="-128"/>
              </a:rPr>
              <a:t>：ふくしま子どもの心のケアセンター 副所長</a:t>
            </a:r>
            <a:endParaRPr lang="en-US" altLang="ja-JP" sz="1600" b="1" dirty="0">
              <a:solidFill>
                <a:srgbClr val="CF8564"/>
              </a:solidFill>
              <a:effectLst>
                <a:glow rad="76200">
                  <a:schemeClr val="bg1">
                    <a:alpha val="81000"/>
                  </a:schemeClr>
                </a:glow>
              </a:effectLst>
              <a:latin typeface="+mn-ea"/>
              <a:cs typeface="MS PMincho" charset="-128"/>
            </a:endParaRPr>
          </a:p>
          <a:p>
            <a:r>
              <a:rPr kumimoji="1" lang="ja-JP" altLang="en-US" sz="2000" b="1" dirty="0">
                <a:solidFill>
                  <a:srgbClr val="CF8564"/>
                </a:solidFill>
                <a:effectLst>
                  <a:glow rad="76200">
                    <a:schemeClr val="bg1">
                      <a:alpha val="81000"/>
                    </a:schemeClr>
                  </a:glow>
                </a:effectLst>
                <a:latin typeface="+mn-ea"/>
                <a:cs typeface="MS PMincho" charset="-128"/>
              </a:rPr>
              <a:t>星野　仁彦　先生</a:t>
            </a:r>
            <a:endParaRPr kumimoji="1" lang="en-US" altLang="ja-JP" sz="2000" b="1" dirty="0">
              <a:solidFill>
                <a:srgbClr val="CF8564"/>
              </a:solidFill>
              <a:effectLst>
                <a:glow rad="76200">
                  <a:schemeClr val="bg1">
                    <a:alpha val="81000"/>
                  </a:schemeClr>
                </a:glow>
              </a:effectLst>
              <a:latin typeface="+mn-ea"/>
              <a:cs typeface="MS PMincho" charset="-128"/>
            </a:endParaRPr>
          </a:p>
          <a:p>
            <a:r>
              <a:rPr lang="ja-JP" altLang="en-US" sz="2000" b="1" dirty="0">
                <a:solidFill>
                  <a:srgbClr val="CF8564"/>
                </a:solidFill>
                <a:effectLst>
                  <a:glow rad="76200">
                    <a:schemeClr val="bg1">
                      <a:alpha val="81000"/>
                    </a:schemeClr>
                  </a:glow>
                </a:effectLst>
                <a:latin typeface="+mn-ea"/>
                <a:cs typeface="MS PMincho" charset="-128"/>
              </a:rPr>
              <a:t>鈴木　勝昭　先生</a:t>
            </a:r>
            <a:endParaRPr kumimoji="1" lang="ja-JP" altLang="en-US" sz="2000" b="1" dirty="0">
              <a:solidFill>
                <a:srgbClr val="CF8564"/>
              </a:solidFill>
              <a:effectLst>
                <a:glow rad="76200">
                  <a:schemeClr val="bg1">
                    <a:alpha val="81000"/>
                  </a:schemeClr>
                </a:glow>
              </a:effectLst>
              <a:latin typeface="+mn-ea"/>
              <a:cs typeface="MS PMincho" charset="-128"/>
            </a:endParaRPr>
          </a:p>
        </p:txBody>
      </p:sp>
    </p:spTree>
    <p:extLst>
      <p:ext uri="{BB962C8B-B14F-4D97-AF65-F5344CB8AC3E}">
        <p14:creationId xmlns:p14="http://schemas.microsoft.com/office/powerpoint/2010/main" val="908484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F8BC4D7F-0491-42B7-986A-93BCDE38C504}"/>
              </a:ext>
            </a:extLst>
          </p:cNvPr>
          <p:cNvGraphicFramePr>
            <a:graphicFrameLocks noGrp="1"/>
          </p:cNvGraphicFramePr>
          <p:nvPr>
            <p:extLst>
              <p:ext uri="{D42A27DB-BD31-4B8C-83A1-F6EECF244321}">
                <p14:modId xmlns:p14="http://schemas.microsoft.com/office/powerpoint/2010/main" val="201388939"/>
              </p:ext>
            </p:extLst>
          </p:nvPr>
        </p:nvGraphicFramePr>
        <p:xfrm>
          <a:off x="325709" y="2180735"/>
          <a:ext cx="7185805" cy="8132087"/>
        </p:xfrm>
        <a:graphic>
          <a:graphicData uri="http://schemas.openxmlformats.org/drawingml/2006/table">
            <a:tbl>
              <a:tblPr firstRow="1" firstCol="1" bandRow="1"/>
              <a:tblGrid>
                <a:gridCol w="2172335">
                  <a:extLst>
                    <a:ext uri="{9D8B030D-6E8A-4147-A177-3AD203B41FA5}">
                      <a16:colId xmlns:a16="http://schemas.microsoft.com/office/drawing/2014/main" val="536593759"/>
                    </a:ext>
                  </a:extLst>
                </a:gridCol>
                <a:gridCol w="5013470">
                  <a:extLst>
                    <a:ext uri="{9D8B030D-6E8A-4147-A177-3AD203B41FA5}">
                      <a16:colId xmlns:a16="http://schemas.microsoft.com/office/drawing/2014/main" val="1241506112"/>
                    </a:ext>
                  </a:extLst>
                </a:gridCol>
              </a:tblGrid>
              <a:tr h="311618">
                <a:tc gridSpan="2">
                  <a:txBody>
                    <a:bodyPr/>
                    <a:lstStyle/>
                    <a:p>
                      <a:pPr algn="ctr">
                        <a:lnSpc>
                          <a:spcPct val="150000"/>
                        </a:lnSpc>
                      </a:pPr>
                      <a:r>
                        <a:rPr lang="ja-JP" altLang="en-US"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子どもの支援　多職種連携フォーラム</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kumimoji="1" lang="ja-JP" altLang="en-US"/>
                    </a:p>
                  </a:txBody>
                  <a:tcPr/>
                </a:tc>
                <a:extLst>
                  <a:ext uri="{0D108BD9-81ED-4DB2-BD59-A6C34878D82A}">
                    <a16:rowId xmlns:a16="http://schemas.microsoft.com/office/drawing/2014/main" val="3499615230"/>
                  </a:ext>
                </a:extLst>
              </a:tr>
              <a:tr h="331093">
                <a:tc gridSpan="2">
                  <a:txBody>
                    <a:bodyPr/>
                    <a:lstStyle/>
                    <a:p>
                      <a:pPr algn="l"/>
                      <a:r>
                        <a:rPr lang="ja-JP" sz="1200" u="sng" kern="100" dirty="0">
                          <a:effectLst/>
                          <a:latin typeface="游明朝" panose="02020400000000000000" pitchFamily="18" charset="-128"/>
                          <a:ea typeface="HG丸ｺﾞｼｯｸM-PRO" panose="020F0600000000000000" pitchFamily="50" charset="-128"/>
                          <a:cs typeface="Times New Roman" panose="02020603050405020304" pitchFamily="18" charset="0"/>
                        </a:rPr>
                        <a:t>全ての項目</a:t>
                      </a:r>
                      <a:r>
                        <a:rPr lang="ja-JP" sz="12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をご記入ください。記入漏れにご注意ください。</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730924509"/>
                  </a:ext>
                </a:extLst>
              </a:tr>
              <a:tr h="546771">
                <a:tc>
                  <a:txBody>
                    <a:bodyPr/>
                    <a:lstStyle/>
                    <a:p>
                      <a:pPr algn="ctr"/>
                      <a:r>
                        <a:rPr lang="ja-JP" sz="9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ふりがな</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sz="1050" kern="100" dirty="0">
                          <a:effectLst/>
                          <a:latin typeface="游明朝" panose="02020400000000000000" pitchFamily="18" charset="-128"/>
                          <a:ea typeface="HG丸ｺﾞｼｯｸM-PRO" panose="020F0600000000000000" pitchFamily="50" charset="-128"/>
                          <a:cs typeface="Times New Roman" panose="02020603050405020304" pitchFamily="18" charset="0"/>
                        </a:rPr>
                        <a:t>名 　前</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050" kern="100" dirty="0">
                          <a:effectLst/>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1619796"/>
                  </a:ext>
                </a:extLst>
              </a:tr>
              <a:tr h="548640">
                <a:tc>
                  <a:txBody>
                    <a:bodyPr/>
                    <a:lstStyle/>
                    <a:p>
                      <a:pPr algn="ctr"/>
                      <a:r>
                        <a:rPr lang="ja-JP" sz="1050" kern="100">
                          <a:effectLst/>
                          <a:latin typeface="游明朝" panose="02020400000000000000" pitchFamily="18" charset="-128"/>
                          <a:ea typeface="HG丸ｺﾞｼｯｸM-PRO" panose="020F0600000000000000" pitchFamily="50" charset="-128"/>
                          <a:cs typeface="Times New Roman" panose="02020603050405020304" pitchFamily="18" charset="0"/>
                        </a:rPr>
                        <a:t>所 属</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sz="1050" kern="100">
                          <a:effectLst/>
                          <a:latin typeface="游明朝" panose="02020400000000000000" pitchFamily="18" charset="-128"/>
                          <a:ea typeface="HG丸ｺﾞｼｯｸM-PRO" panose="020F0600000000000000" pitchFamily="50" charset="-128"/>
                          <a:cs typeface="Times New Roman" panose="02020603050405020304" pitchFamily="18" charset="0"/>
                        </a:rPr>
                        <a:t>※勤務先・団体名など</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050" kern="100" dirty="0">
                          <a:effectLst/>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1554764"/>
                  </a:ext>
                </a:extLst>
              </a:tr>
              <a:tr h="509451">
                <a:tc>
                  <a:txBody>
                    <a:bodyPr/>
                    <a:lstStyle/>
                    <a:p>
                      <a:pPr algn="ctr"/>
                      <a:r>
                        <a:rPr lang="ja-JP" altLang="en-US" sz="1050" kern="100" dirty="0">
                          <a:effectLst/>
                          <a:latin typeface="游明朝" panose="02020400000000000000" pitchFamily="18" charset="-128"/>
                          <a:ea typeface="HG丸ｺﾞｼｯｸM-PRO" panose="020F0600000000000000" pitchFamily="50" charset="-128"/>
                          <a:cs typeface="Times New Roman" panose="02020603050405020304" pitchFamily="18" charset="0"/>
                        </a:rPr>
                        <a:t>職種</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050" kern="100" dirty="0">
                          <a:effectLst/>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6791539"/>
                  </a:ext>
                </a:extLst>
              </a:tr>
              <a:tr h="548640">
                <a:tc>
                  <a:txBody>
                    <a:bodyPr/>
                    <a:lstStyle/>
                    <a:p>
                      <a:pPr algn="ctr"/>
                      <a:r>
                        <a:rPr lang="ja-JP" sz="1050" kern="100" dirty="0">
                          <a:effectLst/>
                          <a:latin typeface="游明朝" panose="02020400000000000000" pitchFamily="18" charset="-128"/>
                          <a:ea typeface="HG丸ｺﾞｼｯｸM-PRO" panose="020F0600000000000000" pitchFamily="50" charset="-128"/>
                          <a:cs typeface="Times New Roman" panose="02020603050405020304" pitchFamily="18" charset="0"/>
                        </a:rPr>
                        <a:t>電話番号</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050" kern="100" dirty="0">
                          <a:effectLst/>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0124086"/>
                  </a:ext>
                </a:extLst>
              </a:tr>
              <a:tr h="705395">
                <a:tc>
                  <a:txBody>
                    <a:bodyPr/>
                    <a:lstStyle/>
                    <a:p>
                      <a:pPr algn="ctr"/>
                      <a:r>
                        <a:rPr lang="ja-JP" sz="1050" kern="100" dirty="0">
                          <a:effectLst/>
                          <a:latin typeface="游明朝" panose="02020400000000000000" pitchFamily="18" charset="-128"/>
                          <a:ea typeface="HG丸ｺﾞｼｯｸM-PRO" panose="020F0600000000000000" pitchFamily="50" charset="-128"/>
                          <a:cs typeface="Times New Roman" panose="02020603050405020304" pitchFamily="18" charset="0"/>
                        </a:rPr>
                        <a:t>連絡先住所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050" kern="100" dirty="0">
                          <a:effectLst/>
                          <a:latin typeface="游明朝" panose="02020400000000000000" pitchFamily="18" charset="-128"/>
                          <a:ea typeface="HG丸ｺﾞｼｯｸM-PRO" panose="020F0600000000000000" pitchFamily="50" charset="-128"/>
                          <a:cs typeface="Times New Roman" panose="02020603050405020304" pitchFamily="18" charset="0"/>
                        </a:rPr>
                        <a:t>〒</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402510"/>
                  </a:ext>
                </a:extLst>
              </a:tr>
              <a:tr h="666205">
                <a:tc>
                  <a:txBody>
                    <a:bodyPr/>
                    <a:lstStyle/>
                    <a:p>
                      <a:pPr algn="ctr"/>
                      <a:r>
                        <a:rPr lang="ja-JP" sz="1050" kern="100" dirty="0">
                          <a:effectLst/>
                          <a:latin typeface="游明朝" panose="02020400000000000000" pitchFamily="18" charset="-128"/>
                          <a:ea typeface="HG丸ｺﾞｼｯｸM-PRO" panose="020F0600000000000000" pitchFamily="50" charset="-128"/>
                          <a:cs typeface="Times New Roman" panose="02020603050405020304" pitchFamily="18" charset="0"/>
                        </a:rPr>
                        <a:t>メールアドレス</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800" kern="100" dirty="0">
                          <a:effectLst/>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sz="800" kern="100" dirty="0">
                          <a:effectLst/>
                          <a:latin typeface="HG丸ｺﾞｼｯｸM-PRO" panose="020F0600000000000000" pitchFamily="50" charset="-128"/>
                          <a:ea typeface="游明朝" panose="02020400000000000000" pitchFamily="18" charset="-128"/>
                          <a:cs typeface="Times New Roman" panose="02020603050405020304" pitchFamily="18" charset="0"/>
                        </a:rPr>
                        <a:t>※</a:t>
                      </a:r>
                      <a:r>
                        <a:rPr lang="ja-JP" sz="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パソコンから送信されたメールを受信できるアドレスをご記入ください。</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6296197"/>
                  </a:ext>
                </a:extLst>
              </a:tr>
              <a:tr h="888275">
                <a:tc>
                  <a:txBody>
                    <a:bodyPr/>
                    <a:lstStyle/>
                    <a:p>
                      <a:pPr algn="just"/>
                      <a:r>
                        <a:rPr lang="en-US" sz="1050" kern="100" dirty="0">
                          <a:effectLst/>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altLang="en-US" sz="1050" kern="100" dirty="0">
                          <a:effectLst/>
                          <a:latin typeface="游明朝" panose="02020400000000000000" pitchFamily="18" charset="-128"/>
                          <a:ea typeface="HG丸ｺﾞｼｯｸM-PRO" panose="020F0600000000000000" pitchFamily="50" charset="-128"/>
                          <a:cs typeface="Times New Roman" panose="02020603050405020304" pitchFamily="18" charset="0"/>
                        </a:rPr>
                        <a:t>参加</a:t>
                      </a:r>
                      <a:r>
                        <a:rPr lang="ja-JP" sz="1050" kern="100" dirty="0">
                          <a:effectLst/>
                          <a:latin typeface="游明朝" panose="02020400000000000000" pitchFamily="18" charset="-128"/>
                          <a:ea typeface="HG丸ｺﾞｼｯｸM-PRO" panose="020F0600000000000000" pitchFamily="50" charset="-128"/>
                          <a:cs typeface="Times New Roman" panose="02020603050405020304" pitchFamily="18" charset="0"/>
                        </a:rPr>
                        <a:t>動機</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sz="1050" kern="100" dirty="0">
                          <a:effectLst/>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050" kern="100" dirty="0">
                          <a:effectLst/>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8320613"/>
                  </a:ext>
                </a:extLst>
              </a:tr>
              <a:tr h="519672">
                <a:tc>
                  <a:txBody>
                    <a:bodyPr/>
                    <a:lstStyle/>
                    <a:p>
                      <a:pPr algn="ctr"/>
                      <a:r>
                        <a:rPr lang="ja-JP" sz="1050" kern="100" dirty="0">
                          <a:effectLst/>
                          <a:latin typeface="游明朝" panose="02020400000000000000" pitchFamily="18" charset="-128"/>
                          <a:ea typeface="HG丸ｺﾞｼｯｸM-PRO" panose="020F0600000000000000" pitchFamily="50" charset="-128"/>
                          <a:cs typeface="Times New Roman" panose="02020603050405020304" pitchFamily="18" charset="0"/>
                        </a:rPr>
                        <a:t>この研修を知った</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sz="1050" kern="100" dirty="0">
                          <a:effectLst/>
                          <a:latin typeface="游明朝" panose="02020400000000000000" pitchFamily="18" charset="-128"/>
                          <a:ea typeface="HG丸ｺﾞｼｯｸM-PRO" panose="020F0600000000000000" pitchFamily="50" charset="-128"/>
                          <a:cs typeface="Times New Roman" panose="02020603050405020304" pitchFamily="18" charset="0"/>
                        </a:rPr>
                        <a:t>きっかけ</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050" kern="100" dirty="0">
                          <a:effectLst/>
                          <a:latin typeface="游明朝" panose="02020400000000000000" pitchFamily="18" charset="-128"/>
                          <a:ea typeface="HG丸ｺﾞｼｯｸM-PRO" panose="020F0600000000000000" pitchFamily="50" charset="-128"/>
                          <a:cs typeface="Times New Roman" panose="02020603050405020304" pitchFamily="18" charset="0"/>
                        </a:rPr>
                        <a:t>□ チラシを見て</a:t>
                      </a:r>
                      <a:r>
                        <a:rPr lang="en-US" sz="1050" kern="100" dirty="0">
                          <a:effectLst/>
                          <a:latin typeface="游明朝" panose="02020400000000000000" pitchFamily="18" charset="-128"/>
                          <a:ea typeface="HG丸ｺﾞｼｯｸM-PRO" panose="020F0600000000000000" pitchFamily="50" charset="-128"/>
                          <a:cs typeface="Times New Roman" panose="02020603050405020304" pitchFamily="18" charset="0"/>
                        </a:rPr>
                        <a:t> □ </a:t>
                      </a:r>
                      <a:r>
                        <a:rPr lang="ja-JP" sz="1050" kern="100" dirty="0">
                          <a:effectLst/>
                          <a:latin typeface="游明朝" panose="02020400000000000000" pitchFamily="18" charset="-128"/>
                          <a:ea typeface="HG丸ｺﾞｼｯｸM-PRO" panose="020F0600000000000000" pitchFamily="50" charset="-128"/>
                          <a:cs typeface="Times New Roman" panose="02020603050405020304" pitchFamily="18" charset="0"/>
                        </a:rPr>
                        <a:t>講師からの紹介</a:t>
                      </a:r>
                      <a:r>
                        <a:rPr lang="en-US" sz="1050" kern="100" dirty="0">
                          <a:effectLst/>
                          <a:latin typeface="游明朝" panose="02020400000000000000" pitchFamily="18" charset="-128"/>
                          <a:ea typeface="HG丸ｺﾞｼｯｸM-PRO" panose="020F0600000000000000" pitchFamily="50" charset="-128"/>
                          <a:cs typeface="Times New Roman" panose="02020603050405020304" pitchFamily="18" charset="0"/>
                        </a:rPr>
                        <a:t> □ </a:t>
                      </a:r>
                      <a:r>
                        <a:rPr lang="ja-JP" sz="1050" kern="100" dirty="0">
                          <a:effectLst/>
                          <a:latin typeface="游明朝" panose="02020400000000000000" pitchFamily="18" charset="-128"/>
                          <a:ea typeface="HG丸ｺﾞｼｯｸM-PRO" panose="020F0600000000000000" pitchFamily="50" charset="-128"/>
                          <a:cs typeface="Times New Roman" panose="02020603050405020304" pitchFamily="18" charset="0"/>
                        </a:rPr>
                        <a:t>知人・友人から</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sz="1050" kern="100" dirty="0">
                          <a:effectLst/>
                          <a:latin typeface="游明朝" panose="02020400000000000000" pitchFamily="18" charset="-128"/>
                          <a:ea typeface="HG丸ｺﾞｼｯｸM-PRO" panose="020F0600000000000000" pitchFamily="50" charset="-128"/>
                          <a:cs typeface="Times New Roman" panose="02020603050405020304" pitchFamily="18" charset="0"/>
                        </a:rPr>
                        <a:t>□ ふくしま子どもの心のケアセンター</a:t>
                      </a:r>
                      <a:r>
                        <a:rPr lang="en-US" sz="1050" kern="100" dirty="0">
                          <a:effectLst/>
                          <a:latin typeface="游明朝" panose="02020400000000000000" pitchFamily="18" charset="-128"/>
                          <a:ea typeface="HG丸ｺﾞｼｯｸM-PRO" panose="020F0600000000000000" pitchFamily="50" charset="-128"/>
                          <a:cs typeface="Times New Roman" panose="02020603050405020304" pitchFamily="18" charset="0"/>
                        </a:rPr>
                        <a:t>HP</a:t>
                      </a:r>
                      <a:r>
                        <a:rPr lang="ja-JP" sz="1050" kern="100" dirty="0">
                          <a:effectLst/>
                          <a:latin typeface="游明朝" panose="02020400000000000000" pitchFamily="18" charset="-128"/>
                          <a:ea typeface="HG丸ｺﾞｼｯｸM-PRO" panose="020F0600000000000000" pitchFamily="50" charset="-128"/>
                          <a:cs typeface="Times New Roman" panose="02020603050405020304" pitchFamily="18" charset="0"/>
                        </a:rPr>
                        <a:t>　□ その他（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4816126"/>
                  </a:ext>
                </a:extLst>
              </a:tr>
              <a:tr h="457459">
                <a:tc>
                  <a:txBody>
                    <a:bodyPr/>
                    <a:lstStyle/>
                    <a:p>
                      <a:pPr algn="ctr"/>
                      <a:r>
                        <a:rPr lang="ja-JP" sz="1050" kern="100" dirty="0">
                          <a:effectLst/>
                          <a:latin typeface="游明朝" panose="02020400000000000000" pitchFamily="18" charset="-128"/>
                          <a:ea typeface="HG丸ｺﾞｼｯｸM-PRO" panose="020F0600000000000000" pitchFamily="50" charset="-128"/>
                          <a:cs typeface="Times New Roman" panose="02020603050405020304" pitchFamily="18" charset="0"/>
                        </a:rPr>
                        <a:t>今後開催される研修等のお知らせ</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050" kern="100" dirty="0">
                          <a:effectLst/>
                          <a:latin typeface="游明朝" panose="02020400000000000000" pitchFamily="18" charset="-128"/>
                          <a:ea typeface="HG丸ｺﾞｼｯｸM-PRO" panose="020F0600000000000000" pitchFamily="50" charset="-128"/>
                          <a:cs typeface="Times New Roman" panose="02020603050405020304" pitchFamily="18" charset="0"/>
                        </a:rPr>
                        <a:t>□メールを希望する　　□希望しない</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3575824433"/>
                  </a:ext>
                </a:extLst>
              </a:tr>
              <a:tr h="1049434">
                <a:tc>
                  <a:txBody>
                    <a:bodyPr/>
                    <a:lstStyle/>
                    <a:p>
                      <a:pPr algn="ctr"/>
                      <a:r>
                        <a:rPr lang="ja-JP" altLang="en-US"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守秘義務誓約</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altLang="en-US"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私は、子どもの支援多職種連携フォーラムにおける事例検討会について、知りえた個人の情報について、他に漏らさないことを誓約します。</a:t>
                      </a:r>
                      <a:endParaRPr lang="en-US" alt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endParaRPr lang="en-US" alt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endParaRPr lang="en-US" alt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altLang="en-US" sz="1050" u="none"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氏名：</a:t>
                      </a:r>
                      <a:r>
                        <a:rPr lang="ja-JP" altLang="en-US" sz="1050" u="sng"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ja-JP" sz="1050" u="sng"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146774844"/>
                  </a:ext>
                </a:extLst>
              </a:tr>
              <a:tr h="1049434">
                <a:tc gridSpan="2">
                  <a:txBody>
                    <a:bodyPr/>
                    <a:lstStyle/>
                    <a:p>
                      <a:pPr algn="l"/>
                      <a:r>
                        <a:rPr lang="en-US" alt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申込・問合せ先</a:t>
                      </a:r>
                      <a:endParaRPr lang="en-US" alt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l"/>
                      <a:r>
                        <a:rPr lang="ja-JP" altLang="en-US"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一般社団法人福島県精神保健福祉協会　ふくしま子どもの心のケアセンター（担当：本田）</a:t>
                      </a:r>
                      <a:endParaRPr lang="en-US" alt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l"/>
                      <a:r>
                        <a:rPr lang="en-US" alt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〈TEL〉024-524-0005</a:t>
                      </a:r>
                      <a:r>
                        <a:rPr lang="ja-JP" altLang="en-US"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（受付時間</a:t>
                      </a:r>
                      <a:r>
                        <a:rPr lang="en-US" alt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9</a:t>
                      </a:r>
                      <a:r>
                        <a:rPr lang="ja-JP" altLang="en-US"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00</a:t>
                      </a:r>
                      <a:r>
                        <a:rPr lang="ja-JP" altLang="en-US"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17</a:t>
                      </a:r>
                      <a:r>
                        <a:rPr lang="ja-JP" altLang="en-US"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00</a:t>
                      </a:r>
                      <a:r>
                        <a:rPr lang="ja-JP" altLang="en-US"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l"/>
                      <a:r>
                        <a:rPr lang="en-US" alt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〈FAX〉024-524-0006</a:t>
                      </a:r>
                    </a:p>
                    <a:p>
                      <a:pPr algn="l"/>
                      <a:r>
                        <a:rPr lang="en-US" alt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〈MAIL〉info@f-kodomo-care.org</a:t>
                      </a:r>
                    </a:p>
                    <a:p>
                      <a:pPr algn="l"/>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申し込みに際して得た個人情報は個人情報保護法に基づき適切に管理を行い、業務に関する目的以外には使用しません。</a:t>
                      </a:r>
                      <a:endPar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endParaRPr lang="ja-JP" sz="1050" u="sng"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661809673"/>
                  </a:ext>
                </a:extLst>
              </a:tr>
            </a:tbl>
          </a:graphicData>
        </a:graphic>
      </p:graphicFrame>
      <p:sp>
        <p:nvSpPr>
          <p:cNvPr id="3" name="Rectangle 4">
            <a:extLst>
              <a:ext uri="{FF2B5EF4-FFF2-40B4-BE49-F238E27FC236}">
                <a16:creationId xmlns:a16="http://schemas.microsoft.com/office/drawing/2014/main" id="{DA9561AD-2BE9-4EBD-9B1A-8AE6EB400BFC}"/>
              </a:ext>
            </a:extLst>
          </p:cNvPr>
          <p:cNvSpPr>
            <a:spLocks noChangeArrowheads="1"/>
          </p:cNvSpPr>
          <p:nvPr/>
        </p:nvSpPr>
        <p:spPr bwMode="auto">
          <a:xfrm>
            <a:off x="3054057" y="-5029901"/>
            <a:ext cx="1154221"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FAX</a:t>
            </a:r>
            <a:r>
              <a:rPr kumimoji="0" lang="en-US" altLang="ja-JP" sz="24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:024-524-0006</a:t>
            </a:r>
          </a:p>
        </p:txBody>
      </p:sp>
      <p:sp>
        <p:nvSpPr>
          <p:cNvPr id="4" name="Rectangle 6">
            <a:extLst>
              <a:ext uri="{FF2B5EF4-FFF2-40B4-BE49-F238E27FC236}">
                <a16:creationId xmlns:a16="http://schemas.microsoft.com/office/drawing/2014/main" id="{58A8ADB5-89CA-40D3-988F-E66C140C6ED2}"/>
              </a:ext>
            </a:extLst>
          </p:cNvPr>
          <p:cNvSpPr>
            <a:spLocks noChangeArrowheads="1"/>
          </p:cNvSpPr>
          <p:nvPr/>
        </p:nvSpPr>
        <p:spPr bwMode="auto">
          <a:xfrm>
            <a:off x="171987" y="1051082"/>
            <a:ext cx="494077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【申込期限】</a:t>
            </a:r>
            <a:r>
              <a:rPr kumimoji="0" lang="en-US" altLang="ja-JP" sz="2000" b="1" i="0" u="sng"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11</a:t>
            </a:r>
            <a:r>
              <a:rPr kumimoji="0" lang="ja-JP" altLang="en-US" sz="2000" b="1" u="sng"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月２０日（月）</a:t>
            </a:r>
            <a:r>
              <a:rPr kumimoji="0" lang="ja-JP" altLang="en-US" sz="2000" b="1"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まで</a:t>
            </a:r>
            <a:r>
              <a:rPr kumimoji="0" lang="ja-JP" altLang="en-US" sz="2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kumimoji="0" lang="ja-JP" altLang="en-US" sz="2000" b="0" i="0" u="none" strike="noStrike" cap="none" normalizeH="0" baseline="0" dirty="0">
              <a:ln>
                <a:noFill/>
              </a:ln>
              <a:solidFill>
                <a:schemeClr val="tx1"/>
              </a:solidFill>
              <a:effectLst/>
              <a:latin typeface="Arial" panose="020B0604020202020204" pitchFamily="34" charset="0"/>
            </a:endParaRPr>
          </a:p>
        </p:txBody>
      </p:sp>
      <p:sp>
        <p:nvSpPr>
          <p:cNvPr id="5" name="正方形/長方形 4">
            <a:extLst>
              <a:ext uri="{FF2B5EF4-FFF2-40B4-BE49-F238E27FC236}">
                <a16:creationId xmlns:a16="http://schemas.microsoft.com/office/drawing/2014/main" id="{A9187C11-4239-4C5C-BEAC-CD0C52B0D180}"/>
              </a:ext>
            </a:extLst>
          </p:cNvPr>
          <p:cNvSpPr>
            <a:spLocks noChangeArrowheads="1"/>
          </p:cNvSpPr>
          <p:nvPr/>
        </p:nvSpPr>
        <p:spPr bwMode="auto">
          <a:xfrm>
            <a:off x="325709" y="1519421"/>
            <a:ext cx="7124156" cy="593085"/>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6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kumimoji="0" lang="ja-JP" altLang="ja-JP" sz="16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申込</a:t>
            </a:r>
            <a:r>
              <a:rPr kumimoji="0" lang="ja-JP" altLang="ja-JP" sz="14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フォーム</a:t>
            </a:r>
            <a:r>
              <a:rPr kumimoji="0" lang="ja-JP" altLang="ja-JP" sz="16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（右記</a:t>
            </a:r>
            <a:r>
              <a:rPr kumimoji="0" lang="en-US" altLang="ja-JP" sz="16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QR</a:t>
            </a:r>
            <a:r>
              <a:rPr kumimoji="0" lang="ja-JP" altLang="en-US" sz="16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コード）または下記の受講申込書をメール・</a:t>
            </a:r>
            <a:r>
              <a:rPr kumimoji="0" lang="en-US" altLang="ja-JP" sz="16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FAX</a:t>
            </a:r>
            <a:r>
              <a:rPr kumimoji="0" lang="ja-JP" altLang="en-US" sz="16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にて送信ください。</a:t>
            </a:r>
            <a:endParaRPr kumimoji="0" lang="ja-JP"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tx1"/>
              </a:solidFill>
              <a:effectLst/>
              <a:latin typeface="Arial" panose="020B0604020202020204" pitchFamily="34" charset="0"/>
            </a:endParaRPr>
          </a:p>
        </p:txBody>
      </p:sp>
      <p:cxnSp>
        <p:nvCxnSpPr>
          <p:cNvPr id="10" name="直線コネクタ 9">
            <a:extLst>
              <a:ext uri="{FF2B5EF4-FFF2-40B4-BE49-F238E27FC236}">
                <a16:creationId xmlns:a16="http://schemas.microsoft.com/office/drawing/2014/main" id="{39E66CD6-37A0-4590-9292-B08BC01FB160}"/>
              </a:ext>
            </a:extLst>
          </p:cNvPr>
          <p:cNvCxnSpPr>
            <a:cxnSpLocks/>
          </p:cNvCxnSpPr>
          <p:nvPr/>
        </p:nvCxnSpPr>
        <p:spPr>
          <a:xfrm>
            <a:off x="3054057" y="9091748"/>
            <a:ext cx="2625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a:extLst>
              <a:ext uri="{FF2B5EF4-FFF2-40B4-BE49-F238E27FC236}">
                <a16:creationId xmlns:a16="http://schemas.microsoft.com/office/drawing/2014/main" id="{898CEDFB-05AC-BEC9-AA69-48E572D6F8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7885" y="309282"/>
            <a:ext cx="1210139" cy="1210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6631126"/>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1202</TotalTime>
  <Words>475</Words>
  <Application>Microsoft Office PowerPoint</Application>
  <PresentationFormat>ユーザー設定</PresentationFormat>
  <Paragraphs>69</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HG丸ｺﾞｼｯｸM-PRO</vt:lpstr>
      <vt:lpstr>ＭＳ Ｐゴシック</vt:lpstr>
      <vt:lpstr>游明朝</vt:lpstr>
      <vt:lpstr>Arial</vt:lpstr>
      <vt:lpstr>Calibri</vt:lpstr>
      <vt:lpstr>Calibri Light</vt:lpstr>
      <vt:lpstr>1_ガイド入りテンプレートサンプル20130531三木さん</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FUKUKOKO-Child08</dc:creator>
  <cp:lastModifiedBy>FUKUKOKO-Child08</cp:lastModifiedBy>
  <cp:revision>156</cp:revision>
  <cp:lastPrinted>2023-11-01T04:56:04Z</cp:lastPrinted>
  <dcterms:created xsi:type="dcterms:W3CDTF">2013-08-08T01:25:55Z</dcterms:created>
  <dcterms:modified xsi:type="dcterms:W3CDTF">2023-11-01T05:12:13Z</dcterms:modified>
</cp:coreProperties>
</file>